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handoutMasterIdLst>
    <p:handoutMasterId r:id="rId8"/>
  </p:handoutMasterIdLst>
  <p:sldIdLst>
    <p:sldId id="280" r:id="rId2"/>
    <p:sldId id="291" r:id="rId3"/>
    <p:sldId id="294" r:id="rId4"/>
    <p:sldId id="292" r:id="rId5"/>
    <p:sldId id="293" r:id="rId6"/>
  </p:sldIdLst>
  <p:sldSz cx="9144000" cy="6858000" type="screen4x3"/>
  <p:notesSz cx="6669088" cy="9753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7" autoAdjust="0"/>
    <p:restoredTop sz="94660" autoAdjust="0"/>
  </p:normalViewPr>
  <p:slideViewPr>
    <p:cSldViewPr>
      <p:cViewPr varScale="1">
        <p:scale>
          <a:sx n="113" d="100"/>
          <a:sy n="113" d="100"/>
        </p:scale>
        <p:origin x="-86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1" d="100"/>
          <a:sy n="81" d="100"/>
        </p:scale>
        <p:origin x="-3972" y="-96"/>
      </p:cViewPr>
      <p:guideLst>
        <p:guide orient="horz" pos="3072"/>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889938" cy="487680"/>
          </a:xfrm>
          <a:prstGeom prst="rect">
            <a:avLst/>
          </a:prstGeom>
        </p:spPr>
        <p:txBody>
          <a:bodyPr vert="horz" lIns="89666" tIns="44833" rIns="89666" bIns="44833" rtlCol="0"/>
          <a:lstStyle>
            <a:lvl1pPr algn="l">
              <a:defRPr sz="1200"/>
            </a:lvl1pPr>
          </a:lstStyle>
          <a:p>
            <a:endParaRPr lang="en-AU"/>
          </a:p>
        </p:txBody>
      </p:sp>
      <p:sp>
        <p:nvSpPr>
          <p:cNvPr id="3" name="Date Placeholder 2"/>
          <p:cNvSpPr>
            <a:spLocks noGrp="1"/>
          </p:cNvSpPr>
          <p:nvPr>
            <p:ph type="dt" sz="quarter" idx="1"/>
          </p:nvPr>
        </p:nvSpPr>
        <p:spPr>
          <a:xfrm>
            <a:off x="3777607" y="1"/>
            <a:ext cx="2889938" cy="487680"/>
          </a:xfrm>
          <a:prstGeom prst="rect">
            <a:avLst/>
          </a:prstGeom>
        </p:spPr>
        <p:txBody>
          <a:bodyPr vert="horz" lIns="89666" tIns="44833" rIns="89666" bIns="44833" rtlCol="0"/>
          <a:lstStyle>
            <a:lvl1pPr algn="r">
              <a:defRPr sz="1200"/>
            </a:lvl1pPr>
          </a:lstStyle>
          <a:p>
            <a:fld id="{6E01D337-64CE-4BA6-8BFB-A47EA6621B41}" type="datetimeFigureOut">
              <a:rPr lang="en-AU" smtClean="0"/>
              <a:t>28/09/2017</a:t>
            </a:fld>
            <a:endParaRPr lang="en-AU"/>
          </a:p>
        </p:txBody>
      </p:sp>
      <p:sp>
        <p:nvSpPr>
          <p:cNvPr id="4" name="Footer Placeholder 3"/>
          <p:cNvSpPr>
            <a:spLocks noGrp="1"/>
          </p:cNvSpPr>
          <p:nvPr>
            <p:ph type="ftr" sz="quarter" idx="2"/>
          </p:nvPr>
        </p:nvSpPr>
        <p:spPr>
          <a:xfrm>
            <a:off x="1" y="9264228"/>
            <a:ext cx="2889938" cy="487680"/>
          </a:xfrm>
          <a:prstGeom prst="rect">
            <a:avLst/>
          </a:prstGeom>
        </p:spPr>
        <p:txBody>
          <a:bodyPr vert="horz" lIns="89666" tIns="44833" rIns="89666" bIns="44833" rtlCol="0" anchor="b"/>
          <a:lstStyle>
            <a:lvl1pPr algn="l">
              <a:defRPr sz="1200"/>
            </a:lvl1pPr>
          </a:lstStyle>
          <a:p>
            <a:endParaRPr lang="en-AU"/>
          </a:p>
        </p:txBody>
      </p:sp>
      <p:sp>
        <p:nvSpPr>
          <p:cNvPr id="5" name="Slide Number Placeholder 4"/>
          <p:cNvSpPr>
            <a:spLocks noGrp="1"/>
          </p:cNvSpPr>
          <p:nvPr>
            <p:ph type="sldNum" sz="quarter" idx="3"/>
          </p:nvPr>
        </p:nvSpPr>
        <p:spPr>
          <a:xfrm>
            <a:off x="3777607" y="9264228"/>
            <a:ext cx="2889938" cy="487680"/>
          </a:xfrm>
          <a:prstGeom prst="rect">
            <a:avLst/>
          </a:prstGeom>
        </p:spPr>
        <p:txBody>
          <a:bodyPr vert="horz" lIns="89666" tIns="44833" rIns="89666" bIns="44833" rtlCol="0" anchor="b"/>
          <a:lstStyle>
            <a:lvl1pPr algn="r">
              <a:defRPr sz="1200"/>
            </a:lvl1pPr>
          </a:lstStyle>
          <a:p>
            <a:fld id="{CF23031C-1695-453E-895A-E1FCADF5CEC0}" type="slidenum">
              <a:rPr lang="en-AU" smtClean="0"/>
              <a:t>‹#›</a:t>
            </a:fld>
            <a:endParaRPr lang="en-AU"/>
          </a:p>
        </p:txBody>
      </p:sp>
    </p:spTree>
    <p:extLst>
      <p:ext uri="{BB962C8B-B14F-4D97-AF65-F5344CB8AC3E}">
        <p14:creationId xmlns:p14="http://schemas.microsoft.com/office/powerpoint/2010/main" val="1403321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889938" cy="487680"/>
          </a:xfrm>
          <a:prstGeom prst="rect">
            <a:avLst/>
          </a:prstGeom>
        </p:spPr>
        <p:txBody>
          <a:bodyPr vert="horz" lIns="89666" tIns="44833" rIns="89666" bIns="44833" rtlCol="0"/>
          <a:lstStyle>
            <a:lvl1pPr algn="l">
              <a:defRPr sz="1200"/>
            </a:lvl1pPr>
          </a:lstStyle>
          <a:p>
            <a:endParaRPr lang="en-AU"/>
          </a:p>
        </p:txBody>
      </p:sp>
      <p:sp>
        <p:nvSpPr>
          <p:cNvPr id="3" name="Date Placeholder 2"/>
          <p:cNvSpPr>
            <a:spLocks noGrp="1"/>
          </p:cNvSpPr>
          <p:nvPr>
            <p:ph type="dt" idx="1"/>
          </p:nvPr>
        </p:nvSpPr>
        <p:spPr>
          <a:xfrm>
            <a:off x="3777607" y="1"/>
            <a:ext cx="2889938" cy="487680"/>
          </a:xfrm>
          <a:prstGeom prst="rect">
            <a:avLst/>
          </a:prstGeom>
        </p:spPr>
        <p:txBody>
          <a:bodyPr vert="horz" lIns="89666" tIns="44833" rIns="89666" bIns="44833" rtlCol="0"/>
          <a:lstStyle>
            <a:lvl1pPr algn="r">
              <a:defRPr sz="1200"/>
            </a:lvl1pPr>
          </a:lstStyle>
          <a:p>
            <a:fld id="{AC5F516A-3F4E-4A22-B666-B6C078D71A7D}" type="datetimeFigureOut">
              <a:rPr lang="en-AU" smtClean="0"/>
              <a:t>28/09/2017</a:t>
            </a:fld>
            <a:endParaRPr lang="en-AU"/>
          </a:p>
        </p:txBody>
      </p:sp>
      <p:sp>
        <p:nvSpPr>
          <p:cNvPr id="4" name="Slide Image Placeholder 3"/>
          <p:cNvSpPr>
            <a:spLocks noGrp="1" noRot="1" noChangeAspect="1"/>
          </p:cNvSpPr>
          <p:nvPr>
            <p:ph type="sldImg" idx="2"/>
          </p:nvPr>
        </p:nvSpPr>
        <p:spPr>
          <a:xfrm>
            <a:off x="898525" y="731838"/>
            <a:ext cx="4872038" cy="3656012"/>
          </a:xfrm>
          <a:prstGeom prst="rect">
            <a:avLst/>
          </a:prstGeom>
          <a:noFill/>
          <a:ln w="12700">
            <a:solidFill>
              <a:prstClr val="black"/>
            </a:solidFill>
          </a:ln>
        </p:spPr>
        <p:txBody>
          <a:bodyPr vert="horz" lIns="89666" tIns="44833" rIns="89666" bIns="44833" rtlCol="0" anchor="ctr"/>
          <a:lstStyle/>
          <a:p>
            <a:endParaRPr lang="en-AU"/>
          </a:p>
        </p:txBody>
      </p:sp>
      <p:sp>
        <p:nvSpPr>
          <p:cNvPr id="5" name="Notes Placeholder 4"/>
          <p:cNvSpPr>
            <a:spLocks noGrp="1"/>
          </p:cNvSpPr>
          <p:nvPr>
            <p:ph type="body" sz="quarter" idx="3"/>
          </p:nvPr>
        </p:nvSpPr>
        <p:spPr>
          <a:xfrm>
            <a:off x="666909" y="4632960"/>
            <a:ext cx="5335270" cy="4389120"/>
          </a:xfrm>
          <a:prstGeom prst="rect">
            <a:avLst/>
          </a:prstGeom>
        </p:spPr>
        <p:txBody>
          <a:bodyPr vert="horz" lIns="89666" tIns="44833" rIns="89666" bIns="4483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1" y="9264228"/>
            <a:ext cx="2889938" cy="487680"/>
          </a:xfrm>
          <a:prstGeom prst="rect">
            <a:avLst/>
          </a:prstGeom>
        </p:spPr>
        <p:txBody>
          <a:bodyPr vert="horz" lIns="89666" tIns="44833" rIns="89666" bIns="44833" rtlCol="0" anchor="b"/>
          <a:lstStyle>
            <a:lvl1pPr algn="l">
              <a:defRPr sz="1200"/>
            </a:lvl1pPr>
          </a:lstStyle>
          <a:p>
            <a:endParaRPr lang="en-AU"/>
          </a:p>
        </p:txBody>
      </p:sp>
      <p:sp>
        <p:nvSpPr>
          <p:cNvPr id="7" name="Slide Number Placeholder 6"/>
          <p:cNvSpPr>
            <a:spLocks noGrp="1"/>
          </p:cNvSpPr>
          <p:nvPr>
            <p:ph type="sldNum" sz="quarter" idx="5"/>
          </p:nvPr>
        </p:nvSpPr>
        <p:spPr>
          <a:xfrm>
            <a:off x="3777607" y="9264228"/>
            <a:ext cx="2889938" cy="487680"/>
          </a:xfrm>
          <a:prstGeom prst="rect">
            <a:avLst/>
          </a:prstGeom>
        </p:spPr>
        <p:txBody>
          <a:bodyPr vert="horz" lIns="89666" tIns="44833" rIns="89666" bIns="44833" rtlCol="0" anchor="b"/>
          <a:lstStyle>
            <a:lvl1pPr algn="r">
              <a:defRPr sz="1200"/>
            </a:lvl1pPr>
          </a:lstStyle>
          <a:p>
            <a:fld id="{AEC12E2F-7BCD-4079-B3CB-EA84FF6F2C84}" type="slidenum">
              <a:rPr lang="en-AU" smtClean="0"/>
              <a:t>‹#›</a:t>
            </a:fld>
            <a:endParaRPr lang="en-AU"/>
          </a:p>
        </p:txBody>
      </p:sp>
    </p:spTree>
    <p:extLst>
      <p:ext uri="{BB962C8B-B14F-4D97-AF65-F5344CB8AC3E}">
        <p14:creationId xmlns:p14="http://schemas.microsoft.com/office/powerpoint/2010/main" val="2767021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AEC12E2F-7BCD-4079-B3CB-EA84FF6F2C84}" type="slidenum">
              <a:rPr lang="en-AU" smtClean="0"/>
              <a:t>1</a:t>
            </a:fld>
            <a:endParaRPr lang="en-AU"/>
          </a:p>
        </p:txBody>
      </p:sp>
    </p:spTree>
    <p:extLst>
      <p:ext uri="{BB962C8B-B14F-4D97-AF65-F5344CB8AC3E}">
        <p14:creationId xmlns:p14="http://schemas.microsoft.com/office/powerpoint/2010/main" val="3279395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124" indent="-168124">
              <a:buFont typeface="Arial" panose="020B0604020202020204" pitchFamily="34" charset="0"/>
              <a:buChar char="•"/>
            </a:pPr>
            <a:r>
              <a:rPr lang="en-US" dirty="0"/>
              <a:t>Birth Registration is estimated to be: 97.7% complete within 1 year of birth</a:t>
            </a:r>
          </a:p>
          <a:p>
            <a:pPr marL="168124" indent="-168124">
              <a:buFont typeface="Arial" panose="020B0604020202020204" pitchFamily="34" charset="0"/>
              <a:buChar char="•"/>
            </a:pPr>
            <a:r>
              <a:rPr lang="en-US" dirty="0"/>
              <a:t>99.1% of the total NZ born population is estimated to have had their birth registered. 75% of New Zealand residents were born in NZ at the 2012 census.</a:t>
            </a:r>
          </a:p>
          <a:p>
            <a:pPr marL="168124" indent="-168124">
              <a:buFont typeface="Arial" panose="020B0604020202020204" pitchFamily="34" charset="0"/>
              <a:buChar char="•"/>
            </a:pPr>
            <a:r>
              <a:rPr lang="en-US" dirty="0"/>
              <a:t>Birth certificates are not provided for all births and need to be requested.</a:t>
            </a:r>
          </a:p>
          <a:p>
            <a:pPr marL="168124" indent="-168124">
              <a:buFont typeface="Arial" panose="020B0604020202020204" pitchFamily="34" charset="0"/>
              <a:buChar char="•"/>
            </a:pPr>
            <a:r>
              <a:rPr lang="en-US" dirty="0"/>
              <a:t>Death Registration is estimated to be: 99.9% complete – within 1 year of death (less than 20 unregistered per year)</a:t>
            </a:r>
          </a:p>
          <a:p>
            <a:pPr marL="168124" indent="-168124">
              <a:buFont typeface="Arial" panose="020B0604020202020204" pitchFamily="34" charset="0"/>
              <a:buChar char="•"/>
            </a:pPr>
            <a:r>
              <a:rPr lang="en-US" dirty="0"/>
              <a:t>Cause of death (from a medical certificate) is provided for 89.6% of all deaths. 7.5% have cause of death from coroner, and remaining 2.9% have not been updated with coroner’s findings after 1 year. 98.7% of deaths have a cause of death from certificate or coroner within 5 years.</a:t>
            </a:r>
          </a:p>
          <a:p>
            <a:pPr marL="168124" indent="-168124">
              <a:buFont typeface="Arial" panose="020B0604020202020204" pitchFamily="34" charset="0"/>
              <a:buChar char="•"/>
            </a:pPr>
            <a:r>
              <a:rPr lang="en-US" dirty="0"/>
              <a:t>NZ have a CRVS group set up that meet 3 times a year. Members are from Internal Affairs, Ministry of Health and Statistics NZ.</a:t>
            </a:r>
          </a:p>
          <a:p>
            <a:endParaRPr lang="en-NZ" dirty="0"/>
          </a:p>
        </p:txBody>
      </p:sp>
      <p:sp>
        <p:nvSpPr>
          <p:cNvPr id="4" name="Slide Number Placeholder 3"/>
          <p:cNvSpPr>
            <a:spLocks noGrp="1"/>
          </p:cNvSpPr>
          <p:nvPr>
            <p:ph type="sldNum" sz="quarter" idx="10"/>
          </p:nvPr>
        </p:nvSpPr>
        <p:spPr/>
        <p:txBody>
          <a:bodyPr/>
          <a:lstStyle/>
          <a:p>
            <a:fld id="{AEC12E2F-7BCD-4079-B3CB-EA84FF6F2C84}" type="slidenum">
              <a:rPr lang="en-AU" smtClean="0"/>
              <a:t>2</a:t>
            </a:fld>
            <a:endParaRPr lang="en-AU"/>
          </a:p>
        </p:txBody>
      </p:sp>
    </p:spTree>
    <p:extLst>
      <p:ext uri="{BB962C8B-B14F-4D97-AF65-F5344CB8AC3E}">
        <p14:creationId xmlns:p14="http://schemas.microsoft.com/office/powerpoint/2010/main" val="3807087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slide briefly describe </a:t>
            </a:r>
          </a:p>
          <a:p>
            <a:pPr marL="168124" indent="-168124">
              <a:buFont typeface="Arial" panose="020B0604020202020204" pitchFamily="34" charset="0"/>
              <a:buChar char="•"/>
            </a:pPr>
            <a:r>
              <a:rPr lang="en-US" dirty="0"/>
              <a:t>Where  CR data is stored (centrally/ vs provincial or local office) – Central repository. </a:t>
            </a:r>
          </a:p>
          <a:p>
            <a:pPr marL="168124" indent="-168124">
              <a:buFont typeface="Arial" panose="020B0604020202020204" pitchFamily="34" charset="0"/>
              <a:buChar char="•"/>
            </a:pPr>
            <a:r>
              <a:rPr lang="en-US" dirty="0"/>
              <a:t>How records are stored - Electronic and/or paper records – Mostly electronic. Paper records are still submitted but are destroyed once data is captured electronically.</a:t>
            </a:r>
          </a:p>
          <a:p>
            <a:pPr marL="168124" indent="-168124">
              <a:buFont typeface="Arial" panose="020B0604020202020204" pitchFamily="34" charset="0"/>
              <a:buChar char="•"/>
            </a:pPr>
            <a:r>
              <a:rPr lang="en-US" dirty="0"/>
              <a:t>Whether data is backed up/ protected – off site/ local duplicate of the hard drive, copies of paper records? Data is backed up daily.  Recent daily backups are stored onsite, but older backups are stored at an off-site location.  Additionally data is sent to DR site (in a different geographical location) every few minutes.</a:t>
            </a:r>
          </a:p>
          <a:p>
            <a:pPr marL="168124" indent="-168124">
              <a:buFont typeface="Arial" panose="020B0604020202020204" pitchFamily="34" charset="0"/>
              <a:buChar char="•"/>
            </a:pPr>
            <a:r>
              <a:rPr lang="en-US" dirty="0"/>
              <a:t>How often the back up is done. Backups are done daily.  Data transfer to DR site is every few minutes.</a:t>
            </a:r>
          </a:p>
          <a:p>
            <a:endParaRPr lang="en-NZ" dirty="0"/>
          </a:p>
        </p:txBody>
      </p:sp>
      <p:sp>
        <p:nvSpPr>
          <p:cNvPr id="4" name="Slide Number Placeholder 3"/>
          <p:cNvSpPr>
            <a:spLocks noGrp="1"/>
          </p:cNvSpPr>
          <p:nvPr>
            <p:ph type="sldNum" sz="quarter" idx="10"/>
          </p:nvPr>
        </p:nvSpPr>
        <p:spPr/>
        <p:txBody>
          <a:bodyPr/>
          <a:lstStyle/>
          <a:p>
            <a:fld id="{AEC12E2F-7BCD-4079-B3CB-EA84FF6F2C84}" type="slidenum">
              <a:rPr lang="en-AU" smtClean="0"/>
              <a:t>3</a:t>
            </a:fld>
            <a:endParaRPr lang="en-AU"/>
          </a:p>
        </p:txBody>
      </p:sp>
    </p:spTree>
    <p:extLst>
      <p:ext uri="{BB962C8B-B14F-4D97-AF65-F5344CB8AC3E}">
        <p14:creationId xmlns:p14="http://schemas.microsoft.com/office/powerpoint/2010/main" val="2814798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Testing </a:t>
            </a:r>
            <a:r>
              <a:rPr lang="en-US" dirty="0"/>
              <a:t>our </a:t>
            </a:r>
            <a:r>
              <a:rPr lang="en-US" dirty="0" err="1"/>
              <a:t>Lifedata</a:t>
            </a:r>
            <a:r>
              <a:rPr lang="en-US" dirty="0"/>
              <a:t> Disaster Recovery (DR) site is a challenge for us because</a:t>
            </a:r>
            <a:r>
              <a:rPr lang="en-US" dirty="0" smtClean="0"/>
              <a:t>:</a:t>
            </a:r>
          </a:p>
          <a:p>
            <a:endParaRPr lang="en-US" dirty="0"/>
          </a:p>
          <a:p>
            <a:r>
              <a:rPr lang="en-US" dirty="0"/>
              <a:t>Quite often, DR is added as an after-thought solution without clear business objectives/ requirements defined.  This leads to DR being mostly a technical solution without business use cases being developed properly.  </a:t>
            </a:r>
            <a:endParaRPr lang="en-US" dirty="0" smtClean="0"/>
          </a:p>
          <a:p>
            <a:r>
              <a:rPr lang="en-US" dirty="0" smtClean="0"/>
              <a:t>A </a:t>
            </a:r>
            <a:r>
              <a:rPr lang="en-US" dirty="0"/>
              <a:t>sound DR solution will consist of the following key elements:</a:t>
            </a:r>
          </a:p>
          <a:p>
            <a:r>
              <a:rPr lang="en-US" dirty="0"/>
              <a:t>- Technical solution to replicate data to secondary site</a:t>
            </a:r>
          </a:p>
          <a:p>
            <a:r>
              <a:rPr lang="en-US" dirty="0"/>
              <a:t>- A failover plan</a:t>
            </a:r>
          </a:p>
          <a:p>
            <a:r>
              <a:rPr lang="en-US" dirty="0"/>
              <a:t>- A failback plan </a:t>
            </a:r>
          </a:p>
          <a:p>
            <a:r>
              <a:rPr lang="en-US" dirty="0"/>
              <a:t>- Schedule routine tests (</a:t>
            </a:r>
            <a:r>
              <a:rPr lang="en-US" dirty="0" err="1"/>
              <a:t>e.g</a:t>
            </a:r>
            <a:r>
              <a:rPr lang="en-US" dirty="0"/>
              <a:t> once every 6 months or a year) to switch to DR and back to primary site</a:t>
            </a:r>
          </a:p>
          <a:p>
            <a:r>
              <a:rPr lang="en-US" dirty="0"/>
              <a:t>Both failover and failback plan will consist of  technical and business process steps that describe how users can successfully connect to the DR site and then switch back to primary site.  In our case, we’ve got a solution in place which replicates data successfully to the DR site but we unfortunately don’t have a failover/failback plan so cannot effectively test the DR site.</a:t>
            </a:r>
          </a:p>
          <a:p>
            <a:endParaRPr lang="en-NZ" dirty="0"/>
          </a:p>
        </p:txBody>
      </p:sp>
      <p:sp>
        <p:nvSpPr>
          <p:cNvPr id="4" name="Slide Number Placeholder 3"/>
          <p:cNvSpPr>
            <a:spLocks noGrp="1"/>
          </p:cNvSpPr>
          <p:nvPr>
            <p:ph type="sldNum" sz="quarter" idx="10"/>
          </p:nvPr>
        </p:nvSpPr>
        <p:spPr/>
        <p:txBody>
          <a:bodyPr/>
          <a:lstStyle/>
          <a:p>
            <a:fld id="{AEC12E2F-7BCD-4079-B3CB-EA84FF6F2C84}" type="slidenum">
              <a:rPr lang="en-AU" smtClean="0"/>
              <a:t>4</a:t>
            </a:fld>
            <a:endParaRPr lang="en-AU"/>
          </a:p>
        </p:txBody>
      </p:sp>
    </p:spTree>
    <p:extLst>
      <p:ext uri="{BB962C8B-B14F-4D97-AF65-F5344CB8AC3E}">
        <p14:creationId xmlns:p14="http://schemas.microsoft.com/office/powerpoint/2010/main" val="2194040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588"/>
              </a:spcAft>
            </a:pPr>
            <a:r>
              <a:rPr lang="en-AU" dirty="0"/>
              <a:t>Describe BRIEFLY how your operation would cope with registration needs following a disaster. </a:t>
            </a:r>
          </a:p>
          <a:p>
            <a:pPr marL="336248" indent="-336248">
              <a:spcAft>
                <a:spcPts val="588"/>
              </a:spcAft>
              <a:buFont typeface="Arial" panose="020B0604020202020204" pitchFamily="34" charset="0"/>
              <a:buChar char="•"/>
            </a:pPr>
            <a:r>
              <a:rPr lang="en-AU" dirty="0"/>
              <a:t>Confident from a process perspective – Auckland Disaster Recovery site</a:t>
            </a:r>
          </a:p>
          <a:p>
            <a:pPr marL="336248" indent="-336248">
              <a:spcAft>
                <a:spcPts val="588"/>
              </a:spcAft>
              <a:buFont typeface="Arial" panose="020B0604020202020204" pitchFamily="34" charset="0"/>
              <a:buChar char="•"/>
            </a:pPr>
            <a:r>
              <a:rPr lang="en-AU" dirty="0"/>
              <a:t>System wise still needs to be tested</a:t>
            </a:r>
          </a:p>
          <a:p>
            <a:pPr marL="336248" indent="-336248">
              <a:spcAft>
                <a:spcPts val="588"/>
              </a:spcAft>
              <a:buFont typeface="Arial" panose="020B0604020202020204" pitchFamily="34" charset="0"/>
              <a:buChar char="•"/>
            </a:pPr>
            <a:r>
              <a:rPr lang="en-AU" dirty="0"/>
              <a:t>Tested on a small scale following Kaikoura earthquake in 2016</a:t>
            </a:r>
          </a:p>
          <a:p>
            <a:pPr marL="336248" indent="-336248">
              <a:spcAft>
                <a:spcPts val="588"/>
              </a:spcAft>
              <a:buFont typeface="Arial" panose="020B0604020202020204" pitchFamily="34" charset="0"/>
              <a:buChar char="•"/>
            </a:pPr>
            <a:r>
              <a:rPr lang="en-AU" dirty="0"/>
              <a:t>Main challenges with this were around our customers making contact with us with our Wellington Counter (face to face visits) being closed and our main Contact Centre being located in Wellington and the building it is housed in being closed.</a:t>
            </a:r>
          </a:p>
          <a:p>
            <a:endParaRPr lang="en-NZ" dirty="0"/>
          </a:p>
        </p:txBody>
      </p:sp>
      <p:sp>
        <p:nvSpPr>
          <p:cNvPr id="4" name="Slide Number Placeholder 3"/>
          <p:cNvSpPr>
            <a:spLocks noGrp="1"/>
          </p:cNvSpPr>
          <p:nvPr>
            <p:ph type="sldNum" sz="quarter" idx="10"/>
          </p:nvPr>
        </p:nvSpPr>
        <p:spPr/>
        <p:txBody>
          <a:bodyPr/>
          <a:lstStyle/>
          <a:p>
            <a:fld id="{AEC12E2F-7BCD-4079-B3CB-EA84FF6F2C84}" type="slidenum">
              <a:rPr lang="en-AU" smtClean="0"/>
              <a:t>5</a:t>
            </a:fld>
            <a:endParaRPr lang="en-AU"/>
          </a:p>
        </p:txBody>
      </p:sp>
    </p:spTree>
    <p:extLst>
      <p:ext uri="{BB962C8B-B14F-4D97-AF65-F5344CB8AC3E}">
        <p14:creationId xmlns:p14="http://schemas.microsoft.com/office/powerpoint/2010/main" val="3291784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811FAD3-0971-4C67-81C2-68DF47346A1F}" type="datetimeFigureOut">
              <a:rPr lang="en-AU" smtClean="0"/>
              <a:t>28/09/2017</a:t>
            </a:fld>
            <a:endParaRPr lang="en-AU"/>
          </a:p>
        </p:txBody>
      </p:sp>
      <p:sp>
        <p:nvSpPr>
          <p:cNvPr id="5" name="Footer Placeholder 4"/>
          <p:cNvSpPr>
            <a:spLocks noGrp="1"/>
          </p:cNvSpPr>
          <p:nvPr>
            <p:ph type="ftr" sz="quarter" idx="11"/>
          </p:nvPr>
        </p:nvSpPr>
        <p:spPr/>
        <p:txBody>
          <a:bodyPr/>
          <a:lstStyle/>
          <a:p>
            <a:endParaRPr lang="en-AU"/>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0C27EACE-5A1B-45FF-A3AE-DCFC90564C86}" type="slidenum">
              <a:rPr lang="en-AU" smtClean="0"/>
              <a:t>‹#›</a:t>
            </a:fld>
            <a:endParaRPr lang="en-AU"/>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11FAD3-0971-4C67-81C2-68DF47346A1F}" type="datetimeFigureOut">
              <a:rPr lang="en-AU" smtClean="0"/>
              <a:t>28/09/2017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C27EACE-5A1B-45FF-A3AE-DCFC90564C86}"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11FAD3-0971-4C67-81C2-68DF47346A1F}" type="datetimeFigureOut">
              <a:rPr lang="en-AU" smtClean="0"/>
              <a:t>28/09/2017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C27EACE-5A1B-45FF-A3AE-DCFC90564C86}"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11FAD3-0971-4C67-81C2-68DF47346A1F}" type="datetimeFigureOut">
              <a:rPr lang="en-AU" smtClean="0"/>
              <a:t>28/09/2017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C27EACE-5A1B-45FF-A3AE-DCFC90564C86}"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811FAD3-0971-4C67-81C2-68DF47346A1F}" type="datetimeFigureOut">
              <a:rPr lang="en-AU" smtClean="0"/>
              <a:t>28/09/2017</a:t>
            </a:fld>
            <a:endParaRPr lang="en-AU"/>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C27EACE-5A1B-45FF-A3AE-DCFC90564C86}" type="slidenum">
              <a:rPr lang="en-AU" smtClean="0"/>
              <a:t>‹#›</a:t>
            </a:fld>
            <a:endParaRPr lang="en-AU"/>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811FAD3-0971-4C67-81C2-68DF47346A1F}" type="datetimeFigureOut">
              <a:rPr lang="en-AU" smtClean="0"/>
              <a:t>28/09/2017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C27EACE-5A1B-45FF-A3AE-DCFC90564C86}" type="slidenum">
              <a:rPr lang="en-AU" smtClean="0"/>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11FAD3-0971-4C67-81C2-68DF47346A1F}" type="datetimeFigureOut">
              <a:rPr lang="en-AU" smtClean="0"/>
              <a:t>28/09/2017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C27EACE-5A1B-45FF-A3AE-DCFC90564C86}" type="slidenum">
              <a:rPr lang="en-AU" smtClean="0"/>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11FAD3-0971-4C67-81C2-68DF47346A1F}" type="datetimeFigureOut">
              <a:rPr lang="en-AU" smtClean="0"/>
              <a:t>28/09/2017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0C27EACE-5A1B-45FF-A3AE-DCFC90564C86}"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E811FAD3-0971-4C67-81C2-68DF47346A1F}" type="datetimeFigureOut">
              <a:rPr lang="en-AU" smtClean="0"/>
              <a:t>28/09/2017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0C27EACE-5A1B-45FF-A3AE-DCFC90564C86}"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811FAD3-0971-4C67-81C2-68DF47346A1F}" type="datetimeFigureOut">
              <a:rPr lang="en-AU" smtClean="0"/>
              <a:t>28/09/2017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C27EACE-5A1B-45FF-A3AE-DCFC90564C86}" type="slidenum">
              <a:rPr lang="en-AU" smtClean="0"/>
              <a:t>‹#›</a:t>
            </a:fld>
            <a:endParaRPr lang="en-AU"/>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E811FAD3-0971-4C67-81C2-68DF47346A1F}" type="datetimeFigureOut">
              <a:rPr lang="en-AU" smtClean="0"/>
              <a:t>28/09/2017</a:t>
            </a:fld>
            <a:endParaRPr lang="en-AU"/>
          </a:p>
        </p:txBody>
      </p:sp>
      <p:sp>
        <p:nvSpPr>
          <p:cNvPr id="7" name="Slide Number Placeholder 6"/>
          <p:cNvSpPr>
            <a:spLocks noGrp="1"/>
          </p:cNvSpPr>
          <p:nvPr>
            <p:ph type="sldNum" sz="quarter" idx="12"/>
          </p:nvPr>
        </p:nvSpPr>
        <p:spPr/>
        <p:txBody>
          <a:bodyPr/>
          <a:lstStyle/>
          <a:p>
            <a:fld id="{0C27EACE-5A1B-45FF-A3AE-DCFC90564C86}" type="slidenum">
              <a:rPr lang="en-AU" smtClean="0"/>
              <a:t>‹#›</a:t>
            </a:fld>
            <a:endParaRPr lang="en-AU"/>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AU"/>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E811FAD3-0971-4C67-81C2-68DF47346A1F}" type="datetimeFigureOut">
              <a:rPr lang="en-AU" smtClean="0"/>
              <a:t>28/09/2017</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0C27EACE-5A1B-45FF-A3AE-DCFC90564C86}" type="slidenum">
              <a:rPr lang="en-AU" smtClean="0"/>
              <a:t>‹#›</a:t>
            </a:fld>
            <a:endParaRPr lang="en-AU"/>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tmp"/><Relationship Id="rId13" Type="http://schemas.openxmlformats.org/officeDocument/2006/relationships/image" Target="../media/image9.jpeg"/><Relationship Id="rId3" Type="http://schemas.openxmlformats.org/officeDocument/2006/relationships/image" Target="../media/image2.jpeg"/><Relationship Id="rId7" Type="http://schemas.openxmlformats.org/officeDocument/2006/relationships/image" Target="../media/image5.png"/><Relationship Id="rId12" Type="http://schemas.openxmlformats.org/officeDocument/2006/relationships/hyperlink" Target="http://www.google.co.nz/url?sa=i&amp;rct=j&amp;q=&amp;esrc=s&amp;source=images&amp;cd=&amp;cad=rja&amp;uact=8&amp;ved=&amp;url=http://www.radionz.co.nz/international/pacific-news/323424/spc-notches-up-long-list-of-achievements-over-past-70-years&amp;psig=AFQjCNHLjNMQSleocqKZ9K138dsNTD_9SQ&amp;ust=1504146944862383"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www.objectconsulting.com.au/" TargetMode="External"/><Relationship Id="rId11" Type="http://schemas.openxmlformats.org/officeDocument/2006/relationships/image" Target="../media/image8.png"/><Relationship Id="rId5" Type="http://schemas.openxmlformats.org/officeDocument/2006/relationships/image" Target="../media/image4.jpeg"/><Relationship Id="rId10" Type="http://schemas.openxmlformats.org/officeDocument/2006/relationships/image" Target="../media/image7.jpeg"/><Relationship Id="rId4" Type="http://schemas.openxmlformats.org/officeDocument/2006/relationships/image" Target="../media/image3.jpg"/><Relationship Id="rId9" Type="http://schemas.openxmlformats.org/officeDocument/2006/relationships/hyperlink" Target="http://www.google.co.nz/url?url=http://www.ic.gc.ca/app/ccc/srch/nvgt.do?lang%3Deng%26prtl%3D1%26estblmntNo%3D101115400000%26profile%3DcmpltPrfl%26profileId%3D2056%26app%3Dsold&amp;rct=j&amp;frm=1&amp;q=&amp;esrc=s&amp;sa=U&amp;ei=50EXVYC9NM7m8AXIt4D4Ag&amp;ved=0CBUQ9QEwAA&amp;usg=AFQjCNF-N8B67v5Kbngb6LSJgDUZyXi_-w"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google.co.nz/url?sa=i&amp;rct=j&amp;q=&amp;esrc=s&amp;source=images&amp;cd=&amp;cad=rja&amp;uact=8&amp;ved=0ahUKEwitlfzN08bWAhWEzbwKHe8nD6MQjRwIBw&amp;url=https%3A%2F%2Fpro.newsroom.co.nz%2Farticles%2F1470-hive-news-7-5-quake-hits-kaikoura-hard-and-damages-wellington&amp;psig=AFQjCNExDraAi98jNzcr8sWiAUHBnJLbgA&amp;ust=1506645920509085" TargetMode="Externa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67544" y="5589240"/>
            <a:ext cx="8208912" cy="110794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Title 2"/>
          <p:cNvSpPr>
            <a:spLocks noGrp="1"/>
          </p:cNvSpPr>
          <p:nvPr>
            <p:ph type="title"/>
          </p:nvPr>
        </p:nvSpPr>
        <p:spPr>
          <a:xfrm>
            <a:off x="736456" y="3200399"/>
            <a:ext cx="7696200" cy="1164705"/>
          </a:xfrm>
        </p:spPr>
        <p:txBody>
          <a:bodyPr>
            <a:normAutofit/>
          </a:bodyPr>
          <a:lstStyle/>
          <a:p>
            <a:r>
              <a:rPr lang="en-AU" sz="2800" b="1" dirty="0" smtClean="0"/>
              <a:t>New Zealand</a:t>
            </a:r>
            <a:br>
              <a:rPr lang="en-AU" sz="2800" b="1" dirty="0" smtClean="0"/>
            </a:br>
            <a:r>
              <a:rPr lang="en-AU" sz="2800" b="1" dirty="0" smtClean="0"/>
              <a:t>Adrian Jarvis</a:t>
            </a:r>
            <a:endParaRPr lang="en-AU" sz="2800" b="1" dirty="0"/>
          </a:p>
        </p:txBody>
      </p:sp>
      <p:sp>
        <p:nvSpPr>
          <p:cNvPr id="2" name="Subtitle 1"/>
          <p:cNvSpPr>
            <a:spLocks noGrp="1"/>
          </p:cNvSpPr>
          <p:nvPr>
            <p:ph type="body" idx="1"/>
          </p:nvPr>
        </p:nvSpPr>
        <p:spPr>
          <a:xfrm>
            <a:off x="948014" y="4653136"/>
            <a:ext cx="7696200" cy="523783"/>
          </a:xfrm>
        </p:spPr>
        <p:txBody>
          <a:bodyPr>
            <a:normAutofit/>
          </a:bodyPr>
          <a:lstStyle/>
          <a:p>
            <a:r>
              <a:rPr lang="en-AU" dirty="0" smtClean="0"/>
              <a:t>PCRN MEETING 2017 – CRVS for Disasters</a:t>
            </a:r>
            <a:endParaRPr lang="en-AU" dirty="0"/>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3342528" y="161962"/>
            <a:ext cx="2458944" cy="1578165"/>
          </a:xfrm>
          <a:prstGeom prst="rect">
            <a:avLst/>
          </a:prstGeom>
          <a:solidFill>
            <a:schemeClr val="bg1">
              <a:lumMod val="85000"/>
            </a:schemeClr>
          </a:solidFill>
        </p:spPr>
      </p:pic>
      <p:pic>
        <p:nvPicPr>
          <p:cNvPr id="13" name="Picture 12"/>
          <p:cNvPicPr/>
          <p:nvPr/>
        </p:nvPicPr>
        <p:blipFill>
          <a:blip r:embed="rId4" cstate="print">
            <a:extLst>
              <a:ext uri="{28A0092B-C50C-407E-A947-70E740481C1C}">
                <a14:useLocalDpi xmlns:a14="http://schemas.microsoft.com/office/drawing/2010/main" val="0"/>
              </a:ext>
            </a:extLst>
          </a:blip>
          <a:stretch>
            <a:fillRect/>
          </a:stretch>
        </p:blipFill>
        <p:spPr>
          <a:xfrm>
            <a:off x="611560" y="5661248"/>
            <a:ext cx="1122045" cy="963930"/>
          </a:xfrm>
          <a:prstGeom prst="rect">
            <a:avLst/>
          </a:prstGeom>
        </p:spPr>
      </p:pic>
      <p:pic>
        <p:nvPicPr>
          <p:cNvPr id="14" name="Picture 13"/>
          <p:cNvPicPr/>
          <p:nvPr/>
        </p:nvPicPr>
        <p:blipFill>
          <a:blip r:embed="rId5" cstate="print">
            <a:extLst>
              <a:ext uri="{28A0092B-C50C-407E-A947-70E740481C1C}">
                <a14:useLocalDpi xmlns:a14="http://schemas.microsoft.com/office/drawing/2010/main" val="0"/>
              </a:ext>
            </a:extLst>
          </a:blip>
          <a:stretch>
            <a:fillRect/>
          </a:stretch>
        </p:blipFill>
        <p:spPr>
          <a:xfrm>
            <a:off x="1979712" y="5805264"/>
            <a:ext cx="576064" cy="736212"/>
          </a:xfrm>
          <a:prstGeom prst="rect">
            <a:avLst/>
          </a:prstGeom>
        </p:spPr>
      </p:pic>
      <p:pic>
        <p:nvPicPr>
          <p:cNvPr id="15" name="Picture 14" descr="Object Consulting – Software development for large-scale business applications, Sydney, Melbourne Australia">
            <a:hlinkClick r:id="rId6" tooltip="&quot;&quo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71800" y="6021288"/>
            <a:ext cx="927735" cy="398145"/>
          </a:xfrm>
          <a:prstGeom prst="rect">
            <a:avLst/>
          </a:prstGeom>
          <a:noFill/>
          <a:ln>
            <a:noFill/>
          </a:ln>
        </p:spPr>
      </p:pic>
      <p:pic>
        <p:nvPicPr>
          <p:cNvPr id="16" name="Picture 15"/>
          <p:cNvPicPr/>
          <p:nvPr/>
        </p:nvPicPr>
        <p:blipFill>
          <a:blip r:embed="rId8">
            <a:extLst>
              <a:ext uri="{28A0092B-C50C-407E-A947-70E740481C1C}">
                <a14:useLocalDpi xmlns:a14="http://schemas.microsoft.com/office/drawing/2010/main" val="0"/>
              </a:ext>
            </a:extLst>
          </a:blip>
          <a:stretch>
            <a:fillRect/>
          </a:stretch>
        </p:blipFill>
        <p:spPr>
          <a:xfrm>
            <a:off x="3923928" y="6021288"/>
            <a:ext cx="1218565" cy="457200"/>
          </a:xfrm>
          <a:prstGeom prst="rect">
            <a:avLst/>
          </a:prstGeom>
        </p:spPr>
      </p:pic>
      <p:pic>
        <p:nvPicPr>
          <p:cNvPr id="17" name="Picture 16" descr="https://encrypted-tbn1.gstatic.com/images?q=tbn:ANd9GcTqyULz4iedKjR5uCCa6tfQkd80Tmt24kvK_0Lr6I-GFdsKi-KNYKACpQ">
            <a:hlinkClick r:id="rId9"/>
          </p:cNvPr>
          <p:cNvPicPr/>
          <p:nvPr/>
        </p:nvPicPr>
        <p:blipFill>
          <a:blip r:embed="rId10">
            <a:extLst>
              <a:ext uri="{28A0092B-C50C-407E-A947-70E740481C1C}">
                <a14:useLocalDpi xmlns:a14="http://schemas.microsoft.com/office/drawing/2010/main" val="0"/>
              </a:ext>
            </a:extLst>
          </a:blip>
          <a:srcRect/>
          <a:stretch>
            <a:fillRect/>
          </a:stretch>
        </p:blipFill>
        <p:spPr bwMode="auto">
          <a:xfrm>
            <a:off x="5317217" y="5877272"/>
            <a:ext cx="622935" cy="663575"/>
          </a:xfrm>
          <a:prstGeom prst="rect">
            <a:avLst/>
          </a:prstGeom>
          <a:noFill/>
          <a:ln>
            <a:noFill/>
          </a:ln>
        </p:spPr>
      </p:pic>
      <p:pic>
        <p:nvPicPr>
          <p:cNvPr id="18" name="Picture 17"/>
          <p:cNvPicPr/>
          <p:nvPr/>
        </p:nvPicPr>
        <p:blipFill>
          <a:blip r:embed="rId11">
            <a:extLst>
              <a:ext uri="{28A0092B-C50C-407E-A947-70E740481C1C}">
                <a14:useLocalDpi xmlns:a14="http://schemas.microsoft.com/office/drawing/2010/main" val="0"/>
              </a:ext>
            </a:extLst>
          </a:blip>
          <a:stretch>
            <a:fillRect/>
          </a:stretch>
        </p:blipFill>
        <p:spPr>
          <a:xfrm>
            <a:off x="6156176" y="6093296"/>
            <a:ext cx="988060" cy="340360"/>
          </a:xfrm>
          <a:prstGeom prst="rect">
            <a:avLst/>
          </a:prstGeom>
        </p:spPr>
      </p:pic>
      <p:pic>
        <p:nvPicPr>
          <p:cNvPr id="1034" name="Picture 10" descr="Image result for spc">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308304" y="5983183"/>
            <a:ext cx="1282976" cy="542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182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2638" y="612856"/>
            <a:ext cx="8260672" cy="655905"/>
          </a:xfrm>
        </p:spPr>
        <p:txBody>
          <a:bodyPr>
            <a:normAutofit/>
          </a:bodyPr>
          <a:lstStyle/>
          <a:p>
            <a:r>
              <a:rPr lang="en-AU" sz="2800" b="1" dirty="0" smtClean="0"/>
              <a:t>Overview</a:t>
            </a:r>
            <a:endParaRPr lang="en-AU" sz="2800" b="1" dirty="0"/>
          </a:p>
        </p:txBody>
      </p:sp>
      <p:sp>
        <p:nvSpPr>
          <p:cNvPr id="7" name="TextBox 6"/>
          <p:cNvSpPr txBox="1"/>
          <p:nvPr/>
        </p:nvSpPr>
        <p:spPr>
          <a:xfrm>
            <a:off x="683568" y="1844824"/>
            <a:ext cx="8136904" cy="5914440"/>
          </a:xfrm>
          <a:prstGeom prst="rect">
            <a:avLst/>
          </a:prstGeom>
          <a:noFill/>
        </p:spPr>
        <p:txBody>
          <a:bodyPr wrap="square" rtlCol="0">
            <a:spAutoFit/>
          </a:bodyPr>
          <a:lstStyle/>
          <a:p>
            <a:pPr>
              <a:spcAft>
                <a:spcPts val="1000"/>
              </a:spcAft>
            </a:pPr>
            <a:r>
              <a:rPr lang="en-AU" dirty="0" smtClean="0">
                <a:latin typeface="Calibri" panose="020F0502020204030204" pitchFamily="34" charset="0"/>
              </a:rPr>
              <a:t>97.7% of births within 1 year       Request only      	    99.9% of deaths within 1 year</a:t>
            </a:r>
            <a:r>
              <a:rPr lang="en-AU" dirty="0" smtClean="0"/>
              <a:t>		 	</a:t>
            </a:r>
          </a:p>
          <a:p>
            <a:pPr>
              <a:spcAft>
                <a:spcPts val="1000"/>
              </a:spcAft>
            </a:pPr>
            <a:endParaRPr lang="en-AU" dirty="0"/>
          </a:p>
          <a:p>
            <a:pPr>
              <a:spcAft>
                <a:spcPts val="1000"/>
              </a:spcAft>
            </a:pPr>
            <a:endParaRPr lang="en-AU" dirty="0" smtClean="0"/>
          </a:p>
          <a:p>
            <a:pPr>
              <a:spcAft>
                <a:spcPts val="1000"/>
              </a:spcAft>
            </a:pPr>
            <a:endParaRPr lang="en-AU" dirty="0"/>
          </a:p>
          <a:p>
            <a:pPr>
              <a:spcAft>
                <a:spcPts val="1000"/>
              </a:spcAft>
            </a:pPr>
            <a:endParaRPr lang="en-AU" dirty="0" smtClean="0"/>
          </a:p>
          <a:p>
            <a:pPr>
              <a:spcAft>
                <a:spcPts val="1000"/>
              </a:spcAft>
            </a:pPr>
            <a:endParaRPr lang="en-AU" dirty="0"/>
          </a:p>
          <a:p>
            <a:pPr>
              <a:spcAft>
                <a:spcPts val="1000"/>
              </a:spcAft>
            </a:pPr>
            <a:r>
              <a:rPr lang="en-AU" dirty="0" smtClean="0"/>
              <a:t>Medical cause of</a:t>
            </a:r>
          </a:p>
          <a:p>
            <a:pPr>
              <a:spcAft>
                <a:spcPts val="1000"/>
              </a:spcAft>
            </a:pPr>
            <a:r>
              <a:rPr lang="en-AU" dirty="0" smtClean="0"/>
              <a:t>Death 89.6%	</a:t>
            </a:r>
          </a:p>
          <a:p>
            <a:pPr>
              <a:spcAft>
                <a:spcPts val="1000"/>
              </a:spcAft>
            </a:pPr>
            <a:r>
              <a:rPr lang="en-AU" dirty="0" smtClean="0"/>
              <a:t>				</a:t>
            </a:r>
          </a:p>
          <a:p>
            <a:pPr>
              <a:spcAft>
                <a:spcPts val="1000"/>
              </a:spcAft>
            </a:pPr>
            <a:r>
              <a:rPr lang="en-AU" dirty="0" smtClean="0"/>
              <a:t>				</a:t>
            </a:r>
            <a:endParaRPr lang="en-AU" dirty="0"/>
          </a:p>
          <a:p>
            <a:pPr>
              <a:spcAft>
                <a:spcPts val="1000"/>
              </a:spcAft>
            </a:pPr>
            <a:endParaRPr lang="en-AU" dirty="0" smtClean="0"/>
          </a:p>
          <a:p>
            <a:pPr>
              <a:spcAft>
                <a:spcPts val="1000"/>
              </a:spcAft>
            </a:pPr>
            <a:endParaRPr lang="en-AU" dirty="0"/>
          </a:p>
          <a:p>
            <a:pPr>
              <a:spcAft>
                <a:spcPts val="1000"/>
              </a:spcAft>
            </a:pPr>
            <a:endParaRPr lang="en-AU" dirty="0" smtClean="0"/>
          </a:p>
          <a:p>
            <a:pPr>
              <a:spcAft>
                <a:spcPts val="1000"/>
              </a:spcAft>
            </a:pPr>
            <a:endParaRPr lang="en-AU"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204864"/>
            <a:ext cx="2266950"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2204864"/>
            <a:ext cx="1524000"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2204864"/>
            <a:ext cx="2887588" cy="1557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7784" y="4577518"/>
            <a:ext cx="3481316" cy="1941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02420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2638" y="612856"/>
            <a:ext cx="8260672" cy="655905"/>
          </a:xfrm>
        </p:spPr>
        <p:txBody>
          <a:bodyPr>
            <a:normAutofit/>
          </a:bodyPr>
          <a:lstStyle/>
          <a:p>
            <a:r>
              <a:rPr lang="en-AU" sz="2800" b="1" dirty="0" smtClean="0"/>
              <a:t>DATA storage and Protection</a:t>
            </a:r>
            <a:endParaRPr lang="en-AU" sz="2800" b="1" dirty="0"/>
          </a:p>
        </p:txBody>
      </p:sp>
      <p:sp>
        <p:nvSpPr>
          <p:cNvPr id="7" name="TextBox 6"/>
          <p:cNvSpPr txBox="1"/>
          <p:nvPr/>
        </p:nvSpPr>
        <p:spPr>
          <a:xfrm>
            <a:off x="683568" y="1844824"/>
            <a:ext cx="8136904" cy="1708160"/>
          </a:xfrm>
          <a:prstGeom prst="rect">
            <a:avLst/>
          </a:prstGeom>
          <a:noFill/>
        </p:spPr>
        <p:txBody>
          <a:bodyPr wrap="square" rtlCol="0">
            <a:spAutoFit/>
          </a:bodyPr>
          <a:lstStyle/>
          <a:p>
            <a:pPr>
              <a:spcAft>
                <a:spcPts val="1000"/>
              </a:spcAft>
            </a:pPr>
            <a:endParaRPr lang="en-AU" sz="2000" dirty="0"/>
          </a:p>
          <a:p>
            <a:pPr marL="342900" indent="-342900">
              <a:spcAft>
                <a:spcPts val="1000"/>
              </a:spcAft>
              <a:buFont typeface="Arial" panose="020B0604020202020204" pitchFamily="34" charset="0"/>
              <a:buChar char="•"/>
            </a:pPr>
            <a:endParaRPr lang="en-AU" sz="2000" dirty="0" smtClean="0"/>
          </a:p>
          <a:p>
            <a:pPr marL="342900" indent="-342900">
              <a:spcAft>
                <a:spcPts val="1000"/>
              </a:spcAft>
              <a:buFont typeface="Arial" panose="020B0604020202020204" pitchFamily="34" charset="0"/>
              <a:buChar char="•"/>
            </a:pPr>
            <a:endParaRPr lang="en-AU" sz="2000" dirty="0" smtClean="0"/>
          </a:p>
          <a:p>
            <a:pPr marL="342900" indent="-342900">
              <a:spcAft>
                <a:spcPts val="1000"/>
              </a:spcAft>
              <a:buFont typeface="Arial" panose="020B0604020202020204" pitchFamily="34" charset="0"/>
              <a:buChar char="•"/>
            </a:pPr>
            <a:endParaRPr lang="en-AU" sz="2000"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548" y="1916832"/>
            <a:ext cx="7488832" cy="4138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36238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2638" y="612856"/>
            <a:ext cx="8260672" cy="655905"/>
          </a:xfrm>
        </p:spPr>
        <p:txBody>
          <a:bodyPr>
            <a:normAutofit fontScale="90000"/>
          </a:bodyPr>
          <a:lstStyle/>
          <a:p>
            <a:r>
              <a:rPr lang="en-AU" sz="2800" b="1" dirty="0" smtClean="0"/>
              <a:t>Major challenges FOR CRVS </a:t>
            </a:r>
            <a:br>
              <a:rPr lang="en-AU" sz="2800" b="1" dirty="0" smtClean="0"/>
            </a:br>
            <a:r>
              <a:rPr lang="en-AU" sz="2800" b="1" dirty="0" smtClean="0"/>
              <a:t>(pre and post Disaster)</a:t>
            </a:r>
            <a:endParaRPr lang="en-AU" sz="2800" b="1" dirty="0"/>
          </a:p>
        </p:txBody>
      </p:sp>
      <p:sp>
        <p:nvSpPr>
          <p:cNvPr id="7" name="TextBox 6"/>
          <p:cNvSpPr txBox="1"/>
          <p:nvPr/>
        </p:nvSpPr>
        <p:spPr>
          <a:xfrm>
            <a:off x="656408" y="1826718"/>
            <a:ext cx="8136904" cy="1985159"/>
          </a:xfrm>
          <a:prstGeom prst="rect">
            <a:avLst/>
          </a:prstGeom>
          <a:noFill/>
        </p:spPr>
        <p:txBody>
          <a:bodyPr wrap="square" rtlCol="0">
            <a:spAutoFit/>
          </a:bodyPr>
          <a:lstStyle/>
          <a:p>
            <a:pPr>
              <a:spcAft>
                <a:spcPts val="600"/>
              </a:spcAft>
            </a:pPr>
            <a:endParaRPr lang="en-AU" dirty="0" smtClean="0"/>
          </a:p>
          <a:p>
            <a:pPr>
              <a:spcAft>
                <a:spcPts val="600"/>
              </a:spcAft>
            </a:pPr>
            <a:endParaRPr lang="en-AU" sz="1600" dirty="0"/>
          </a:p>
          <a:p>
            <a:pPr marL="800100" lvl="1" indent="-342900">
              <a:spcAft>
                <a:spcPts val="600"/>
              </a:spcAft>
              <a:buFont typeface="Courier New" panose="02070309020205020404" pitchFamily="49" charset="0"/>
              <a:buChar char="o"/>
            </a:pPr>
            <a:endParaRPr lang="en-AU" sz="1600" dirty="0" smtClean="0"/>
          </a:p>
          <a:p>
            <a:pPr marL="800100" lvl="1" indent="-342900">
              <a:spcAft>
                <a:spcPts val="600"/>
              </a:spcAft>
              <a:buFont typeface="Courier New" panose="02070309020205020404" pitchFamily="49" charset="0"/>
              <a:buChar char="o"/>
            </a:pPr>
            <a:endParaRPr lang="en-AU" sz="1600" dirty="0" smtClean="0"/>
          </a:p>
          <a:p>
            <a:pPr lvl="1">
              <a:spcAft>
                <a:spcPts val="600"/>
              </a:spcAft>
            </a:pPr>
            <a:endParaRPr lang="en-AU" sz="1600" dirty="0"/>
          </a:p>
          <a:p>
            <a:pPr marL="342900" indent="-342900">
              <a:spcAft>
                <a:spcPts val="600"/>
              </a:spcAft>
              <a:buFont typeface="Arial" panose="020B0604020202020204" pitchFamily="34" charset="0"/>
              <a:buChar char="•"/>
            </a:pPr>
            <a:endParaRPr lang="en-AU" sz="16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060848"/>
            <a:ext cx="6336704"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5113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2638" y="612856"/>
            <a:ext cx="8260672" cy="655905"/>
          </a:xfrm>
        </p:spPr>
        <p:txBody>
          <a:bodyPr>
            <a:normAutofit/>
          </a:bodyPr>
          <a:lstStyle/>
          <a:p>
            <a:r>
              <a:rPr lang="en-AU" sz="2800" b="1" dirty="0" smtClean="0"/>
              <a:t>disaster scale up</a:t>
            </a:r>
            <a:endParaRPr lang="en-AU" sz="2800" b="1" dirty="0"/>
          </a:p>
        </p:txBody>
      </p:sp>
      <p:sp>
        <p:nvSpPr>
          <p:cNvPr id="7" name="TextBox 6"/>
          <p:cNvSpPr txBox="1"/>
          <p:nvPr/>
        </p:nvSpPr>
        <p:spPr>
          <a:xfrm>
            <a:off x="683568" y="1844824"/>
            <a:ext cx="8136904" cy="4632037"/>
          </a:xfrm>
          <a:prstGeom prst="rect">
            <a:avLst/>
          </a:prstGeom>
          <a:noFill/>
        </p:spPr>
        <p:txBody>
          <a:bodyPr wrap="square" rtlCol="0">
            <a:spAutoFit/>
          </a:bodyPr>
          <a:lstStyle/>
          <a:p>
            <a:pPr>
              <a:spcAft>
                <a:spcPts val="600"/>
              </a:spcAft>
            </a:pPr>
            <a:endParaRPr lang="en-AU" sz="2000" dirty="0" smtClean="0"/>
          </a:p>
          <a:p>
            <a:pPr>
              <a:spcAft>
                <a:spcPts val="600"/>
              </a:spcAft>
            </a:pPr>
            <a:endParaRPr lang="en-AU" sz="2000" dirty="0"/>
          </a:p>
          <a:p>
            <a:pPr>
              <a:spcAft>
                <a:spcPts val="600"/>
              </a:spcAft>
            </a:pPr>
            <a:endParaRPr lang="en-AU" sz="2000" dirty="0" smtClean="0"/>
          </a:p>
          <a:p>
            <a:pPr>
              <a:spcAft>
                <a:spcPts val="600"/>
              </a:spcAft>
            </a:pPr>
            <a:endParaRPr lang="en-AU" sz="2000" dirty="0"/>
          </a:p>
          <a:p>
            <a:pPr>
              <a:spcAft>
                <a:spcPts val="600"/>
              </a:spcAft>
            </a:pPr>
            <a:endParaRPr lang="en-AU" sz="2000" dirty="0" smtClean="0"/>
          </a:p>
          <a:p>
            <a:pPr>
              <a:spcAft>
                <a:spcPts val="600"/>
              </a:spcAft>
            </a:pPr>
            <a:endParaRPr lang="en-AU" sz="2000" dirty="0"/>
          </a:p>
          <a:p>
            <a:pPr>
              <a:spcAft>
                <a:spcPts val="600"/>
              </a:spcAft>
            </a:pPr>
            <a:endParaRPr lang="en-AU" sz="2000" dirty="0" smtClean="0"/>
          </a:p>
          <a:p>
            <a:pPr>
              <a:spcAft>
                <a:spcPts val="600"/>
              </a:spcAft>
            </a:pPr>
            <a:endParaRPr lang="en-AU" sz="2000" dirty="0"/>
          </a:p>
          <a:p>
            <a:pPr>
              <a:spcAft>
                <a:spcPts val="600"/>
              </a:spcAft>
            </a:pPr>
            <a:endParaRPr lang="en-AU" sz="2000" dirty="0" smtClean="0"/>
          </a:p>
          <a:p>
            <a:pPr>
              <a:spcAft>
                <a:spcPts val="600"/>
              </a:spcAft>
            </a:pPr>
            <a:endParaRPr lang="en-AU" sz="2000" dirty="0"/>
          </a:p>
          <a:p>
            <a:pPr>
              <a:spcAft>
                <a:spcPts val="600"/>
              </a:spcAft>
            </a:pPr>
            <a:endParaRPr lang="en-AU" sz="2000" dirty="0" smtClean="0"/>
          </a:p>
          <a:p>
            <a:pPr>
              <a:spcAft>
                <a:spcPts val="600"/>
              </a:spcAft>
            </a:pPr>
            <a:endParaRPr lang="en-AU" sz="20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208" y="1848577"/>
            <a:ext cx="2808312" cy="2012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5" y="4005064"/>
            <a:ext cx="2808311"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2231" y="1848577"/>
            <a:ext cx="2160240" cy="4100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Image result for images of wellington after kaikoura earthquake">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7585" y="1844824"/>
            <a:ext cx="2808311" cy="20162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33208" y="4005064"/>
            <a:ext cx="2808312"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9349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26681</TotalTime>
  <Words>596</Words>
  <Application>Microsoft Office PowerPoint</Application>
  <PresentationFormat>On-screen Show (4:3)</PresentationFormat>
  <Paragraphs>64</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Apothecary</vt:lpstr>
      <vt:lpstr>New Zealand Adrian Jarvis</vt:lpstr>
      <vt:lpstr>Overview</vt:lpstr>
      <vt:lpstr>DATA storage and Protection</vt:lpstr>
      <vt:lpstr>Major challenges FOR CRVS  (pre and post Disaster)</vt:lpstr>
      <vt:lpstr>disaster scale up</vt:lpstr>
    </vt:vector>
  </TitlesOfParts>
  <Company>SPC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CRVS for SDGs and Healthy Islands</dc:title>
  <dc:creator>Karen Carter</dc:creator>
  <cp:lastModifiedBy>Adrian Jarvis</cp:lastModifiedBy>
  <cp:revision>103</cp:revision>
  <cp:lastPrinted>2017-09-27T02:21:14Z</cp:lastPrinted>
  <dcterms:created xsi:type="dcterms:W3CDTF">2016-04-18T04:38:34Z</dcterms:created>
  <dcterms:modified xsi:type="dcterms:W3CDTF">2017-09-28T00:55:23Z</dcterms:modified>
</cp:coreProperties>
</file>